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445" r:id="rId2"/>
    <p:sldId id="446" r:id="rId3"/>
    <p:sldId id="450" r:id="rId4"/>
    <p:sldId id="448" r:id="rId5"/>
    <p:sldId id="447" r:id="rId6"/>
    <p:sldId id="462" r:id="rId7"/>
    <p:sldId id="459" r:id="rId8"/>
    <p:sldId id="449" r:id="rId9"/>
    <p:sldId id="456" r:id="rId10"/>
    <p:sldId id="460" r:id="rId11"/>
    <p:sldId id="461" r:id="rId12"/>
    <p:sldId id="451" r:id="rId13"/>
    <p:sldId id="458" r:id="rId14"/>
    <p:sldId id="457" r:id="rId15"/>
    <p:sldId id="452" r:id="rId16"/>
    <p:sldId id="455" r:id="rId17"/>
  </p:sldIdLst>
  <p:sldSz cx="9144000" cy="6858000" type="screen4x3"/>
  <p:notesSz cx="6761163" cy="98821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РС" initials="Р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0504D"/>
    <a:srgbClr val="00518E"/>
    <a:srgbClr val="FFFFFF"/>
    <a:srgbClr val="6699FF"/>
    <a:srgbClr val="9BBB59"/>
    <a:srgbClr val="F79646"/>
    <a:srgbClr val="4BACC6"/>
    <a:srgbClr val="8064A2"/>
    <a:srgbClr val="E7E7E7"/>
    <a:srgbClr val="0D8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344" autoAdjust="0"/>
    <p:restoredTop sz="95133" autoAdjust="0"/>
  </p:normalViewPr>
  <p:slideViewPr>
    <p:cSldViewPr>
      <p:cViewPr>
        <p:scale>
          <a:sx n="64" d="100"/>
          <a:sy n="64" d="100"/>
        </p:scale>
        <p:origin x="-1350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06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675F2-2407-4961-B692-976BA10BAC0D}" type="doc">
      <dgm:prSet loTypeId="urn:microsoft.com/office/officeart/2005/8/layout/hierarchy1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666630B3-8E72-470A-971D-2A322243A57E}">
      <dgm:prSet phldrT="[Текст]" custT="1"/>
      <dgm:spPr/>
      <dgm:t>
        <a:bodyPr/>
        <a:lstStyle/>
        <a:p>
          <a:r>
            <a:rPr lang="ru-RU" sz="4400" b="1" dirty="0" smtClean="0">
              <a:latin typeface="Times New Roman" pitchFamily="18" charset="0"/>
              <a:cs typeface="Times New Roman" pitchFamily="18" charset="0"/>
            </a:rPr>
            <a:t>Методы исследования</a:t>
          </a:r>
          <a:endParaRPr lang="ru-RU" sz="4400" b="1" dirty="0">
            <a:latin typeface="Times New Roman" pitchFamily="18" charset="0"/>
            <a:cs typeface="Times New Roman" pitchFamily="18" charset="0"/>
          </a:endParaRPr>
        </a:p>
      </dgm:t>
    </dgm:pt>
    <dgm:pt modelId="{81F87643-0F6C-4567-9B7B-392312733291}" type="parTrans" cxnId="{B80CB4F0-8F56-4390-ADF9-D30E70C17D9B}">
      <dgm:prSet/>
      <dgm:spPr/>
      <dgm:t>
        <a:bodyPr/>
        <a:lstStyle/>
        <a:p>
          <a:endParaRPr lang="ru-RU"/>
        </a:p>
      </dgm:t>
    </dgm:pt>
    <dgm:pt modelId="{F8B01651-E4BB-4698-A8AC-40AF54B0F875}" type="sibTrans" cxnId="{B80CB4F0-8F56-4390-ADF9-D30E70C17D9B}">
      <dgm:prSet/>
      <dgm:spPr/>
      <dgm:t>
        <a:bodyPr/>
        <a:lstStyle/>
        <a:p>
          <a:endParaRPr lang="ru-RU"/>
        </a:p>
      </dgm:t>
    </dgm:pt>
    <dgm:pt modelId="{C7A1D5BC-F41A-4A94-BB85-373979C332FE}">
      <dgm:prSet phldrT="[Текст]" custT="1"/>
      <dgm:spPr/>
      <dgm:t>
        <a:bodyPr/>
        <a:lstStyle/>
        <a:p>
          <a:pPr>
            <a:tabLst/>
          </a:pPr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Анкетирование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C50E7B24-5455-4FDA-9D19-1AA642D73003}" type="parTrans" cxnId="{577AEA41-4647-41F7-B183-6AB427366DEB}">
      <dgm:prSet/>
      <dgm:spPr/>
      <dgm:t>
        <a:bodyPr/>
        <a:lstStyle/>
        <a:p>
          <a:endParaRPr lang="ru-RU"/>
        </a:p>
      </dgm:t>
    </dgm:pt>
    <dgm:pt modelId="{F45BDC24-DA53-493F-A944-C42C4604BA24}" type="sibTrans" cxnId="{577AEA41-4647-41F7-B183-6AB427366DEB}">
      <dgm:prSet/>
      <dgm:spPr/>
      <dgm:t>
        <a:bodyPr/>
        <a:lstStyle/>
        <a:p>
          <a:endParaRPr lang="ru-RU"/>
        </a:p>
      </dgm:t>
    </dgm:pt>
    <dgm:pt modelId="{2D45CFEA-0DE1-45B8-AE7E-D80DD606FF8D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Интервьюирование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F4319B12-DBCF-4BB0-8BA1-82B9D50AE17B}" type="parTrans" cxnId="{AD3D0EFD-EED0-40E1-988B-25141F62E6A6}">
      <dgm:prSet/>
      <dgm:spPr/>
      <dgm:t>
        <a:bodyPr/>
        <a:lstStyle/>
        <a:p>
          <a:endParaRPr lang="ru-RU"/>
        </a:p>
      </dgm:t>
    </dgm:pt>
    <dgm:pt modelId="{7D6C8A9A-0E5D-4C85-87D7-AE447E8B2BC3}" type="sibTrans" cxnId="{AD3D0EFD-EED0-40E1-988B-25141F62E6A6}">
      <dgm:prSet/>
      <dgm:spPr/>
      <dgm:t>
        <a:bodyPr/>
        <a:lstStyle/>
        <a:p>
          <a:endParaRPr lang="ru-RU"/>
        </a:p>
      </dgm:t>
    </dgm:pt>
    <dgm:pt modelId="{5DC0FF0D-84A8-40D4-B368-1294FB0B8894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Классификация, систематизация и обобщение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dgm:t>
    </dgm:pt>
    <dgm:pt modelId="{2D8FDD49-9410-4CFB-8471-D64D7CB3BDA0}" type="parTrans" cxnId="{871DB5BC-76A0-4FBB-A26F-A6CA327722BA}">
      <dgm:prSet/>
      <dgm:spPr/>
      <dgm:t>
        <a:bodyPr/>
        <a:lstStyle/>
        <a:p>
          <a:endParaRPr lang="ru-RU"/>
        </a:p>
      </dgm:t>
    </dgm:pt>
    <dgm:pt modelId="{6618B102-6408-4664-AD14-626B6C48BA6F}" type="sibTrans" cxnId="{871DB5BC-76A0-4FBB-A26F-A6CA327722BA}">
      <dgm:prSet/>
      <dgm:spPr/>
      <dgm:t>
        <a:bodyPr/>
        <a:lstStyle/>
        <a:p>
          <a:endParaRPr lang="ru-RU"/>
        </a:p>
      </dgm:t>
    </dgm:pt>
    <dgm:pt modelId="{76BD4B21-04A6-48CA-81BF-29CA9DAE9799}" type="pres">
      <dgm:prSet presAssocID="{463675F2-2407-4961-B692-976BA10BAC0D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69249B-0525-4D29-9257-7256EA5E9005}" type="pres">
      <dgm:prSet presAssocID="{666630B3-8E72-470A-971D-2A322243A57E}" presName="hierRoot1" presStyleCnt="0"/>
      <dgm:spPr/>
    </dgm:pt>
    <dgm:pt modelId="{054FF65B-500B-4584-9E41-EB278A915417}" type="pres">
      <dgm:prSet presAssocID="{666630B3-8E72-470A-971D-2A322243A57E}" presName="composite" presStyleCnt="0"/>
      <dgm:spPr/>
    </dgm:pt>
    <dgm:pt modelId="{4471943C-A057-4623-A081-DB4260F7A9D3}" type="pres">
      <dgm:prSet presAssocID="{666630B3-8E72-470A-971D-2A322243A57E}" presName="background" presStyleLbl="node0" presStyleIdx="0" presStyleCnt="1"/>
      <dgm:spPr/>
    </dgm:pt>
    <dgm:pt modelId="{A16FC9C1-39AC-4232-9183-DCBD2A2EE495}" type="pres">
      <dgm:prSet presAssocID="{666630B3-8E72-470A-971D-2A322243A57E}" presName="text" presStyleLbl="fgAcc0" presStyleIdx="0" presStyleCnt="1" custScaleX="23932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841E86-7916-41D7-A51E-4BEF0FABA5A6}" type="pres">
      <dgm:prSet presAssocID="{666630B3-8E72-470A-971D-2A322243A57E}" presName="hierChild2" presStyleCnt="0"/>
      <dgm:spPr/>
    </dgm:pt>
    <dgm:pt modelId="{52649FFD-0C69-4EFF-A577-D47462C7AD1E}" type="pres">
      <dgm:prSet presAssocID="{C50E7B24-5455-4FDA-9D19-1AA642D7300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35F2B490-AC08-4D6A-8EFF-87598EB445D9}" type="pres">
      <dgm:prSet presAssocID="{C7A1D5BC-F41A-4A94-BB85-373979C332FE}" presName="hierRoot2" presStyleCnt="0"/>
      <dgm:spPr/>
    </dgm:pt>
    <dgm:pt modelId="{35E785EF-3DA2-4518-8235-C236707A28EE}" type="pres">
      <dgm:prSet presAssocID="{C7A1D5BC-F41A-4A94-BB85-373979C332FE}" presName="composite2" presStyleCnt="0"/>
      <dgm:spPr/>
    </dgm:pt>
    <dgm:pt modelId="{918D254F-EF9D-416C-8DCE-EDA2FFD18E21}" type="pres">
      <dgm:prSet presAssocID="{C7A1D5BC-F41A-4A94-BB85-373979C332FE}" presName="background2" presStyleLbl="node2" presStyleIdx="0" presStyleCnt="3"/>
      <dgm:spPr/>
    </dgm:pt>
    <dgm:pt modelId="{62988021-6B85-479B-80C6-5EC4F483BA61}" type="pres">
      <dgm:prSet presAssocID="{C7A1D5BC-F41A-4A94-BB85-373979C332FE}" presName="text2" presStyleLbl="fgAcc2" presStyleIdx="0" presStyleCnt="3" custScaleX="1262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AFC21E-B313-4226-BE3D-186B923D7CA4}" type="pres">
      <dgm:prSet presAssocID="{C7A1D5BC-F41A-4A94-BB85-373979C332FE}" presName="hierChild3" presStyleCnt="0"/>
      <dgm:spPr/>
    </dgm:pt>
    <dgm:pt modelId="{CDAEF804-FF0A-4EE2-9074-4081E50B94B6}" type="pres">
      <dgm:prSet presAssocID="{F4319B12-DBCF-4BB0-8BA1-82B9D50AE17B}" presName="Name10" presStyleLbl="parChTrans1D2" presStyleIdx="1" presStyleCnt="3"/>
      <dgm:spPr/>
      <dgm:t>
        <a:bodyPr/>
        <a:lstStyle/>
        <a:p>
          <a:endParaRPr lang="ru-RU"/>
        </a:p>
      </dgm:t>
    </dgm:pt>
    <dgm:pt modelId="{EDD99232-023B-4264-A89E-F1AB674AD843}" type="pres">
      <dgm:prSet presAssocID="{2D45CFEA-0DE1-45B8-AE7E-D80DD606FF8D}" presName="hierRoot2" presStyleCnt="0"/>
      <dgm:spPr/>
    </dgm:pt>
    <dgm:pt modelId="{2D2BF178-3C7E-4A52-AC61-CDCD48F1D214}" type="pres">
      <dgm:prSet presAssocID="{2D45CFEA-0DE1-45B8-AE7E-D80DD606FF8D}" presName="composite2" presStyleCnt="0"/>
      <dgm:spPr/>
    </dgm:pt>
    <dgm:pt modelId="{16BC2143-B124-4D74-BCE2-01B36ECC68B1}" type="pres">
      <dgm:prSet presAssocID="{2D45CFEA-0DE1-45B8-AE7E-D80DD606FF8D}" presName="background2" presStyleLbl="node2" presStyleIdx="1" presStyleCnt="3"/>
      <dgm:spPr/>
    </dgm:pt>
    <dgm:pt modelId="{82F03E31-EA08-4F16-AEDB-E4A269654726}" type="pres">
      <dgm:prSet presAssocID="{2D45CFEA-0DE1-45B8-AE7E-D80DD606FF8D}" presName="text2" presStyleLbl="fgAcc2" presStyleIdx="1" presStyleCnt="3" custScaleX="977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E3DCD63-B715-446B-B5E7-255674A5936E}" type="pres">
      <dgm:prSet presAssocID="{2D45CFEA-0DE1-45B8-AE7E-D80DD606FF8D}" presName="hierChild3" presStyleCnt="0"/>
      <dgm:spPr/>
    </dgm:pt>
    <dgm:pt modelId="{E0DCA8D7-3090-45BF-89DD-85E5A0602475}" type="pres">
      <dgm:prSet presAssocID="{2D8FDD49-9410-4CFB-8471-D64D7CB3BDA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74B6D26F-86D3-4874-98D9-DCAC0387E1FA}" type="pres">
      <dgm:prSet presAssocID="{5DC0FF0D-84A8-40D4-B368-1294FB0B8894}" presName="hierRoot2" presStyleCnt="0"/>
      <dgm:spPr/>
    </dgm:pt>
    <dgm:pt modelId="{4626FF5D-2D66-4A31-B34A-2F840AFC2888}" type="pres">
      <dgm:prSet presAssocID="{5DC0FF0D-84A8-40D4-B368-1294FB0B8894}" presName="composite2" presStyleCnt="0"/>
      <dgm:spPr/>
    </dgm:pt>
    <dgm:pt modelId="{6F36F324-A861-40D6-8ED9-00B5166E82D4}" type="pres">
      <dgm:prSet presAssocID="{5DC0FF0D-84A8-40D4-B368-1294FB0B8894}" presName="background2" presStyleLbl="node2" presStyleIdx="2" presStyleCnt="3"/>
      <dgm:spPr/>
    </dgm:pt>
    <dgm:pt modelId="{97F8EBE9-9E24-48A7-AA0B-0A81F356BA81}" type="pres">
      <dgm:prSet presAssocID="{5DC0FF0D-84A8-40D4-B368-1294FB0B8894}" presName="text2" presStyleLbl="fgAcc2" presStyleIdx="2" presStyleCnt="3" custScaleX="126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864A26-5982-4FE5-ABC8-619994B5FC99}" type="pres">
      <dgm:prSet presAssocID="{5DC0FF0D-84A8-40D4-B368-1294FB0B8894}" presName="hierChild3" presStyleCnt="0"/>
      <dgm:spPr/>
    </dgm:pt>
  </dgm:ptLst>
  <dgm:cxnLst>
    <dgm:cxn modelId="{5B5EBA77-01E8-4FD1-A8EE-8FEB7A98F670}" type="presOf" srcId="{5DC0FF0D-84A8-40D4-B368-1294FB0B8894}" destId="{97F8EBE9-9E24-48A7-AA0B-0A81F356BA81}" srcOrd="0" destOrd="0" presId="urn:microsoft.com/office/officeart/2005/8/layout/hierarchy1"/>
    <dgm:cxn modelId="{871DB5BC-76A0-4FBB-A26F-A6CA327722BA}" srcId="{666630B3-8E72-470A-971D-2A322243A57E}" destId="{5DC0FF0D-84A8-40D4-B368-1294FB0B8894}" srcOrd="2" destOrd="0" parTransId="{2D8FDD49-9410-4CFB-8471-D64D7CB3BDA0}" sibTransId="{6618B102-6408-4664-AD14-626B6C48BA6F}"/>
    <dgm:cxn modelId="{577AEA41-4647-41F7-B183-6AB427366DEB}" srcId="{666630B3-8E72-470A-971D-2A322243A57E}" destId="{C7A1D5BC-F41A-4A94-BB85-373979C332FE}" srcOrd="0" destOrd="0" parTransId="{C50E7B24-5455-4FDA-9D19-1AA642D73003}" sibTransId="{F45BDC24-DA53-493F-A944-C42C4604BA24}"/>
    <dgm:cxn modelId="{A5D16632-EC84-494F-8680-236160246192}" type="presOf" srcId="{F4319B12-DBCF-4BB0-8BA1-82B9D50AE17B}" destId="{CDAEF804-FF0A-4EE2-9074-4081E50B94B6}" srcOrd="0" destOrd="0" presId="urn:microsoft.com/office/officeart/2005/8/layout/hierarchy1"/>
    <dgm:cxn modelId="{6C157E5D-B754-4CE3-8A4E-2D204E58A6CC}" type="presOf" srcId="{2D8FDD49-9410-4CFB-8471-D64D7CB3BDA0}" destId="{E0DCA8D7-3090-45BF-89DD-85E5A0602475}" srcOrd="0" destOrd="0" presId="urn:microsoft.com/office/officeart/2005/8/layout/hierarchy1"/>
    <dgm:cxn modelId="{25EE1F52-E489-45A0-B0D4-7EB6576BD1F7}" type="presOf" srcId="{463675F2-2407-4961-B692-976BA10BAC0D}" destId="{76BD4B21-04A6-48CA-81BF-29CA9DAE9799}" srcOrd="0" destOrd="0" presId="urn:microsoft.com/office/officeart/2005/8/layout/hierarchy1"/>
    <dgm:cxn modelId="{190B71B8-E4F0-4531-A3C0-417CB8C02C9B}" type="presOf" srcId="{666630B3-8E72-470A-971D-2A322243A57E}" destId="{A16FC9C1-39AC-4232-9183-DCBD2A2EE495}" srcOrd="0" destOrd="0" presId="urn:microsoft.com/office/officeart/2005/8/layout/hierarchy1"/>
    <dgm:cxn modelId="{C1D0A7D9-C68B-49A5-BCA5-FB9AB4143637}" type="presOf" srcId="{C7A1D5BC-F41A-4A94-BB85-373979C332FE}" destId="{62988021-6B85-479B-80C6-5EC4F483BA61}" srcOrd="0" destOrd="0" presId="urn:microsoft.com/office/officeart/2005/8/layout/hierarchy1"/>
    <dgm:cxn modelId="{C562CFDC-4EF0-4831-80F8-ABDE571F087F}" type="presOf" srcId="{2D45CFEA-0DE1-45B8-AE7E-D80DD606FF8D}" destId="{82F03E31-EA08-4F16-AEDB-E4A269654726}" srcOrd="0" destOrd="0" presId="urn:microsoft.com/office/officeart/2005/8/layout/hierarchy1"/>
    <dgm:cxn modelId="{B80CB4F0-8F56-4390-ADF9-D30E70C17D9B}" srcId="{463675F2-2407-4961-B692-976BA10BAC0D}" destId="{666630B3-8E72-470A-971D-2A322243A57E}" srcOrd="0" destOrd="0" parTransId="{81F87643-0F6C-4567-9B7B-392312733291}" sibTransId="{F8B01651-E4BB-4698-A8AC-40AF54B0F875}"/>
    <dgm:cxn modelId="{AD3D0EFD-EED0-40E1-988B-25141F62E6A6}" srcId="{666630B3-8E72-470A-971D-2A322243A57E}" destId="{2D45CFEA-0DE1-45B8-AE7E-D80DD606FF8D}" srcOrd="1" destOrd="0" parTransId="{F4319B12-DBCF-4BB0-8BA1-82B9D50AE17B}" sibTransId="{7D6C8A9A-0E5D-4C85-87D7-AE447E8B2BC3}"/>
    <dgm:cxn modelId="{22FE0A9A-EC44-423B-A56B-7A527FFB191F}" type="presOf" srcId="{C50E7B24-5455-4FDA-9D19-1AA642D73003}" destId="{52649FFD-0C69-4EFF-A577-D47462C7AD1E}" srcOrd="0" destOrd="0" presId="urn:microsoft.com/office/officeart/2005/8/layout/hierarchy1"/>
    <dgm:cxn modelId="{5852788F-C280-458D-9E9E-037DB2B9F4E5}" type="presParOf" srcId="{76BD4B21-04A6-48CA-81BF-29CA9DAE9799}" destId="{0D69249B-0525-4D29-9257-7256EA5E9005}" srcOrd="0" destOrd="0" presId="urn:microsoft.com/office/officeart/2005/8/layout/hierarchy1"/>
    <dgm:cxn modelId="{BA54FFF6-FA1D-4D74-9C22-268E98B42131}" type="presParOf" srcId="{0D69249B-0525-4D29-9257-7256EA5E9005}" destId="{054FF65B-500B-4584-9E41-EB278A915417}" srcOrd="0" destOrd="0" presId="urn:microsoft.com/office/officeart/2005/8/layout/hierarchy1"/>
    <dgm:cxn modelId="{78E656C7-FD70-4C91-ACB9-3ABED53349C1}" type="presParOf" srcId="{054FF65B-500B-4584-9E41-EB278A915417}" destId="{4471943C-A057-4623-A081-DB4260F7A9D3}" srcOrd="0" destOrd="0" presId="urn:microsoft.com/office/officeart/2005/8/layout/hierarchy1"/>
    <dgm:cxn modelId="{98E0D852-F661-4741-A410-34A964882BAA}" type="presParOf" srcId="{054FF65B-500B-4584-9E41-EB278A915417}" destId="{A16FC9C1-39AC-4232-9183-DCBD2A2EE495}" srcOrd="1" destOrd="0" presId="urn:microsoft.com/office/officeart/2005/8/layout/hierarchy1"/>
    <dgm:cxn modelId="{E3ACD072-28D2-4D04-B059-1EDDCC2C1D3C}" type="presParOf" srcId="{0D69249B-0525-4D29-9257-7256EA5E9005}" destId="{23841E86-7916-41D7-A51E-4BEF0FABA5A6}" srcOrd="1" destOrd="0" presId="urn:microsoft.com/office/officeart/2005/8/layout/hierarchy1"/>
    <dgm:cxn modelId="{3EDB10EB-6E13-4DF5-BB08-5125BC983CEB}" type="presParOf" srcId="{23841E86-7916-41D7-A51E-4BEF0FABA5A6}" destId="{52649FFD-0C69-4EFF-A577-D47462C7AD1E}" srcOrd="0" destOrd="0" presId="urn:microsoft.com/office/officeart/2005/8/layout/hierarchy1"/>
    <dgm:cxn modelId="{9FDA1A29-47FE-4B0A-AF07-FADBD0364BE6}" type="presParOf" srcId="{23841E86-7916-41D7-A51E-4BEF0FABA5A6}" destId="{35F2B490-AC08-4D6A-8EFF-87598EB445D9}" srcOrd="1" destOrd="0" presId="urn:microsoft.com/office/officeart/2005/8/layout/hierarchy1"/>
    <dgm:cxn modelId="{BD12B888-824E-4F69-AC4E-43F2C9A7BDC6}" type="presParOf" srcId="{35F2B490-AC08-4D6A-8EFF-87598EB445D9}" destId="{35E785EF-3DA2-4518-8235-C236707A28EE}" srcOrd="0" destOrd="0" presId="urn:microsoft.com/office/officeart/2005/8/layout/hierarchy1"/>
    <dgm:cxn modelId="{B8594D26-3803-402A-AB32-D1D36699425E}" type="presParOf" srcId="{35E785EF-3DA2-4518-8235-C236707A28EE}" destId="{918D254F-EF9D-416C-8DCE-EDA2FFD18E21}" srcOrd="0" destOrd="0" presId="urn:microsoft.com/office/officeart/2005/8/layout/hierarchy1"/>
    <dgm:cxn modelId="{9B38283E-BFA6-43BD-8079-8070E424A391}" type="presParOf" srcId="{35E785EF-3DA2-4518-8235-C236707A28EE}" destId="{62988021-6B85-479B-80C6-5EC4F483BA61}" srcOrd="1" destOrd="0" presId="urn:microsoft.com/office/officeart/2005/8/layout/hierarchy1"/>
    <dgm:cxn modelId="{16B6230F-E135-42C4-91C2-5AF2BB94AF2E}" type="presParOf" srcId="{35F2B490-AC08-4D6A-8EFF-87598EB445D9}" destId="{5DAFC21E-B313-4226-BE3D-186B923D7CA4}" srcOrd="1" destOrd="0" presId="urn:microsoft.com/office/officeart/2005/8/layout/hierarchy1"/>
    <dgm:cxn modelId="{3C2770B5-1AD0-4166-A64F-739ED6686DA2}" type="presParOf" srcId="{23841E86-7916-41D7-A51E-4BEF0FABA5A6}" destId="{CDAEF804-FF0A-4EE2-9074-4081E50B94B6}" srcOrd="2" destOrd="0" presId="urn:microsoft.com/office/officeart/2005/8/layout/hierarchy1"/>
    <dgm:cxn modelId="{AAB1D90D-5C14-4525-9939-39B295638EB9}" type="presParOf" srcId="{23841E86-7916-41D7-A51E-4BEF0FABA5A6}" destId="{EDD99232-023B-4264-A89E-F1AB674AD843}" srcOrd="3" destOrd="0" presId="urn:microsoft.com/office/officeart/2005/8/layout/hierarchy1"/>
    <dgm:cxn modelId="{06926808-FB64-442C-BA00-96235113B812}" type="presParOf" srcId="{EDD99232-023B-4264-A89E-F1AB674AD843}" destId="{2D2BF178-3C7E-4A52-AC61-CDCD48F1D214}" srcOrd="0" destOrd="0" presId="urn:microsoft.com/office/officeart/2005/8/layout/hierarchy1"/>
    <dgm:cxn modelId="{5857E8AA-77EC-42F4-9D47-604E0C8D7DE1}" type="presParOf" srcId="{2D2BF178-3C7E-4A52-AC61-CDCD48F1D214}" destId="{16BC2143-B124-4D74-BCE2-01B36ECC68B1}" srcOrd="0" destOrd="0" presId="urn:microsoft.com/office/officeart/2005/8/layout/hierarchy1"/>
    <dgm:cxn modelId="{9ABE7528-D8B6-42C4-AA58-495ECC53905E}" type="presParOf" srcId="{2D2BF178-3C7E-4A52-AC61-CDCD48F1D214}" destId="{82F03E31-EA08-4F16-AEDB-E4A269654726}" srcOrd="1" destOrd="0" presId="urn:microsoft.com/office/officeart/2005/8/layout/hierarchy1"/>
    <dgm:cxn modelId="{C7D69198-A971-4142-8023-185835E8BEA3}" type="presParOf" srcId="{EDD99232-023B-4264-A89E-F1AB674AD843}" destId="{2E3DCD63-B715-446B-B5E7-255674A5936E}" srcOrd="1" destOrd="0" presId="urn:microsoft.com/office/officeart/2005/8/layout/hierarchy1"/>
    <dgm:cxn modelId="{ADC8E4D3-D446-4D18-88F3-BF643BEDA6C3}" type="presParOf" srcId="{23841E86-7916-41D7-A51E-4BEF0FABA5A6}" destId="{E0DCA8D7-3090-45BF-89DD-85E5A0602475}" srcOrd="4" destOrd="0" presId="urn:microsoft.com/office/officeart/2005/8/layout/hierarchy1"/>
    <dgm:cxn modelId="{AE6FF9FD-AE9E-4A14-AEF1-429D35AF1D92}" type="presParOf" srcId="{23841E86-7916-41D7-A51E-4BEF0FABA5A6}" destId="{74B6D26F-86D3-4874-98D9-DCAC0387E1FA}" srcOrd="5" destOrd="0" presId="urn:microsoft.com/office/officeart/2005/8/layout/hierarchy1"/>
    <dgm:cxn modelId="{13BC3563-3BD4-45B1-8C87-B3A2EB6D1549}" type="presParOf" srcId="{74B6D26F-86D3-4874-98D9-DCAC0387E1FA}" destId="{4626FF5D-2D66-4A31-B34A-2F840AFC2888}" srcOrd="0" destOrd="0" presId="urn:microsoft.com/office/officeart/2005/8/layout/hierarchy1"/>
    <dgm:cxn modelId="{009336CA-11FC-4D3E-99E0-71B00CA22346}" type="presParOf" srcId="{4626FF5D-2D66-4A31-B34A-2F840AFC2888}" destId="{6F36F324-A861-40D6-8ED9-00B5166E82D4}" srcOrd="0" destOrd="0" presId="urn:microsoft.com/office/officeart/2005/8/layout/hierarchy1"/>
    <dgm:cxn modelId="{C2807F54-44B5-4669-9205-146BBD16288C}" type="presParOf" srcId="{4626FF5D-2D66-4A31-B34A-2F840AFC2888}" destId="{97F8EBE9-9E24-48A7-AA0B-0A81F356BA81}" srcOrd="1" destOrd="0" presId="urn:microsoft.com/office/officeart/2005/8/layout/hierarchy1"/>
    <dgm:cxn modelId="{12A2374A-E6D3-4E00-A475-672B998647A0}" type="presParOf" srcId="{74B6D26F-86D3-4874-98D9-DCAC0387E1FA}" destId="{AA864A26-5982-4FE5-ABC8-619994B5FC9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DCA8D7-3090-45BF-89DD-85E5A0602475}">
      <dsp:nvSpPr>
        <dsp:cNvPr id="0" name=""/>
        <dsp:cNvSpPr/>
      </dsp:nvSpPr>
      <dsp:spPr>
        <a:xfrm>
          <a:off x="4025049" y="2292415"/>
          <a:ext cx="2673090" cy="6195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2228"/>
              </a:lnTo>
              <a:lnTo>
                <a:pt x="2673090" y="422228"/>
              </a:lnTo>
              <a:lnTo>
                <a:pt x="2673090" y="6195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AEF804-FF0A-4EE2-9074-4081E50B94B6}">
      <dsp:nvSpPr>
        <dsp:cNvPr id="0" name=""/>
        <dsp:cNvSpPr/>
      </dsp:nvSpPr>
      <dsp:spPr>
        <a:xfrm>
          <a:off x="3831516" y="2292415"/>
          <a:ext cx="193533" cy="619583"/>
        </a:xfrm>
        <a:custGeom>
          <a:avLst/>
          <a:gdLst/>
          <a:ahLst/>
          <a:cxnLst/>
          <a:rect l="0" t="0" r="0" b="0"/>
          <a:pathLst>
            <a:path>
              <a:moveTo>
                <a:pt x="193533" y="0"/>
              </a:moveTo>
              <a:lnTo>
                <a:pt x="193533" y="422228"/>
              </a:lnTo>
              <a:lnTo>
                <a:pt x="0" y="422228"/>
              </a:lnTo>
              <a:lnTo>
                <a:pt x="0" y="6195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649FFD-0C69-4EFF-A577-D47462C7AD1E}">
      <dsp:nvSpPr>
        <dsp:cNvPr id="0" name=""/>
        <dsp:cNvSpPr/>
      </dsp:nvSpPr>
      <dsp:spPr>
        <a:xfrm>
          <a:off x="1158425" y="2292415"/>
          <a:ext cx="2866624" cy="619583"/>
        </a:xfrm>
        <a:custGeom>
          <a:avLst/>
          <a:gdLst/>
          <a:ahLst/>
          <a:cxnLst/>
          <a:rect l="0" t="0" r="0" b="0"/>
          <a:pathLst>
            <a:path>
              <a:moveTo>
                <a:pt x="2866624" y="0"/>
              </a:moveTo>
              <a:lnTo>
                <a:pt x="2866624" y="422228"/>
              </a:lnTo>
              <a:lnTo>
                <a:pt x="0" y="422228"/>
              </a:lnTo>
              <a:lnTo>
                <a:pt x="0" y="619583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471943C-A057-4623-A081-DB4260F7A9D3}">
      <dsp:nvSpPr>
        <dsp:cNvPr id="0" name=""/>
        <dsp:cNvSpPr/>
      </dsp:nvSpPr>
      <dsp:spPr>
        <a:xfrm>
          <a:off x="1475802" y="939628"/>
          <a:ext cx="5098494" cy="13527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6FC9C1-39AC-4232-9183-DCBD2A2EE495}">
      <dsp:nvSpPr>
        <dsp:cNvPr id="0" name=""/>
        <dsp:cNvSpPr/>
      </dsp:nvSpPr>
      <dsp:spPr>
        <a:xfrm>
          <a:off x="1712510" y="1164501"/>
          <a:ext cx="5098494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400" b="1" kern="1200" dirty="0" smtClean="0">
              <a:latin typeface="Times New Roman" pitchFamily="18" charset="0"/>
              <a:cs typeface="Times New Roman" pitchFamily="18" charset="0"/>
            </a:rPr>
            <a:t>Методы исследования</a:t>
          </a:r>
          <a:endParaRPr lang="ru-RU" sz="4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752132" y="1204123"/>
        <a:ext cx="5019250" cy="1273543"/>
      </dsp:txXfrm>
    </dsp:sp>
    <dsp:sp modelId="{918D254F-EF9D-416C-8DCE-EDA2FFD18E21}">
      <dsp:nvSpPr>
        <dsp:cNvPr id="0" name=""/>
        <dsp:cNvSpPr/>
      </dsp:nvSpPr>
      <dsp:spPr>
        <a:xfrm>
          <a:off x="173" y="2911999"/>
          <a:ext cx="2316503" cy="13527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988021-6B85-479B-80C6-5EC4F483BA61}">
      <dsp:nvSpPr>
        <dsp:cNvPr id="0" name=""/>
        <dsp:cNvSpPr/>
      </dsp:nvSpPr>
      <dsp:spPr>
        <a:xfrm>
          <a:off x="236881" y="3136872"/>
          <a:ext cx="2316503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Анкетирование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6503" y="3176494"/>
        <a:ext cx="2237259" cy="1273543"/>
      </dsp:txXfrm>
    </dsp:sp>
    <dsp:sp modelId="{16BC2143-B124-4D74-BCE2-01B36ECC68B1}">
      <dsp:nvSpPr>
        <dsp:cNvPr id="0" name=""/>
        <dsp:cNvSpPr/>
      </dsp:nvSpPr>
      <dsp:spPr>
        <a:xfrm>
          <a:off x="2790093" y="2911999"/>
          <a:ext cx="2082844" cy="13527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F03E31-EA08-4F16-AEDB-E4A269654726}">
      <dsp:nvSpPr>
        <dsp:cNvPr id="0" name=""/>
        <dsp:cNvSpPr/>
      </dsp:nvSpPr>
      <dsp:spPr>
        <a:xfrm>
          <a:off x="3026802" y="3136872"/>
          <a:ext cx="2082844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Интервьюирование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066424" y="3176494"/>
        <a:ext cx="2003600" cy="1273543"/>
      </dsp:txXfrm>
    </dsp:sp>
    <dsp:sp modelId="{6F36F324-A861-40D6-8ED9-00B5166E82D4}">
      <dsp:nvSpPr>
        <dsp:cNvPr id="0" name=""/>
        <dsp:cNvSpPr/>
      </dsp:nvSpPr>
      <dsp:spPr>
        <a:xfrm>
          <a:off x="5346354" y="2911999"/>
          <a:ext cx="2703571" cy="1352787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8EBE9-9E24-48A7-AA0B-0A81F356BA81}">
      <dsp:nvSpPr>
        <dsp:cNvPr id="0" name=""/>
        <dsp:cNvSpPr/>
      </dsp:nvSpPr>
      <dsp:spPr>
        <a:xfrm>
          <a:off x="5583062" y="3136872"/>
          <a:ext cx="2703571" cy="13527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Классификация, систематизация и обобщение</a:t>
          </a:r>
          <a:endParaRPr lang="ru-RU" sz="24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22684" y="3176494"/>
        <a:ext cx="2624327" cy="12735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80BAB6-BD5B-4622-9589-41CF8071E5AC}" type="datetimeFigureOut">
              <a:rPr lang="ru-RU" smtClean="0"/>
              <a:pPr/>
              <a:t>25.06.2020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1225" y="741363"/>
            <a:ext cx="4938713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694039"/>
            <a:ext cx="5408930" cy="44469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386364"/>
            <a:ext cx="2929837" cy="49410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BA404B-43D8-4BFA-8373-3AD3EAC8BF7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218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"/>
            <a:ext cx="9144000" cy="465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4" name="Группа 13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5" name="Половина рамки 14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овина рамки 17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овина рамки 18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Рисунок 19" descr="ТА1ССР-основной.jp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4289" y="0"/>
            <a:ext cx="1939711" cy="105273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 userDrawn="1"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 userDrawn="1"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518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 userDrawn="1"/>
        </p:nvGrpSpPr>
        <p:grpSpPr>
          <a:xfrm>
            <a:off x="0" y="0"/>
            <a:ext cx="3491880" cy="2780928"/>
            <a:chOff x="0" y="0"/>
            <a:chExt cx="6876256" cy="5445224"/>
          </a:xfrm>
        </p:grpSpPr>
        <p:sp>
          <p:nvSpPr>
            <p:cNvPr id="7" name="Половина рамки 6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овина рамки 7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оловина рамки 8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овина рамки 9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овина рамки 10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3" name="Половина рамки 12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оловина рамки 13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овина рамки 14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8" name="Рисунок 17" descr="ТА1ССР-основной.jp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0"/>
            <a:ext cx="1547664" cy="8399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0" y="0"/>
            <a:ext cx="9144000" cy="686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Группа 7"/>
          <p:cNvGrpSpPr/>
          <p:nvPr userDrawn="1"/>
        </p:nvGrpSpPr>
        <p:grpSpPr>
          <a:xfrm>
            <a:off x="0" y="0"/>
            <a:ext cx="4644008" cy="2348880"/>
            <a:chOff x="0" y="0"/>
            <a:chExt cx="6876256" cy="5445224"/>
          </a:xfrm>
        </p:grpSpPr>
        <p:sp>
          <p:nvSpPr>
            <p:cNvPr id="9" name="Половина рамки 8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оловина рамки 9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овина рамки 10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оловина рамки 11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овина рамки 12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7236296" y="5157192"/>
            <a:ext cx="1907704" cy="1700808"/>
            <a:chOff x="0" y="0"/>
            <a:chExt cx="6876256" cy="5445224"/>
          </a:xfrm>
        </p:grpSpPr>
        <p:sp>
          <p:nvSpPr>
            <p:cNvPr id="15" name="Половина рамки 14"/>
            <p:cNvSpPr/>
            <p:nvPr/>
          </p:nvSpPr>
          <p:spPr>
            <a:xfrm>
              <a:off x="0" y="0"/>
              <a:ext cx="6876256" cy="5445224"/>
            </a:xfrm>
            <a:prstGeom prst="halfFrame">
              <a:avLst/>
            </a:prstGeom>
            <a:solidFill>
              <a:srgbClr val="EDF2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овина рамки 15"/>
            <p:cNvSpPr/>
            <p:nvPr/>
          </p:nvSpPr>
          <p:spPr>
            <a:xfrm>
              <a:off x="0" y="0"/>
              <a:ext cx="5868144" cy="4581128"/>
            </a:xfrm>
            <a:prstGeom prst="halfFram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овина рамки 16"/>
            <p:cNvSpPr/>
            <p:nvPr/>
          </p:nvSpPr>
          <p:spPr>
            <a:xfrm>
              <a:off x="0" y="0"/>
              <a:ext cx="4860032" cy="3645024"/>
            </a:xfrm>
            <a:prstGeom prst="halfFrame">
              <a:avLst/>
            </a:prstGeom>
            <a:solidFill>
              <a:srgbClr val="A7C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оловина рамки 17"/>
            <p:cNvSpPr/>
            <p:nvPr/>
          </p:nvSpPr>
          <p:spPr>
            <a:xfrm>
              <a:off x="0" y="0"/>
              <a:ext cx="3995936" cy="2780928"/>
            </a:xfrm>
            <a:prstGeom prst="halfFrame">
              <a:avLst/>
            </a:prstGeom>
            <a:solidFill>
              <a:srgbClr val="0D86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овина рамки 18"/>
            <p:cNvSpPr/>
            <p:nvPr/>
          </p:nvSpPr>
          <p:spPr>
            <a:xfrm>
              <a:off x="0" y="0"/>
              <a:ext cx="3131840" cy="1988840"/>
            </a:xfrm>
            <a:prstGeom prst="halfFram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20" name="Рисунок 19" descr="ТА1ССР-основной.jpg"/>
          <p:cNvPicPr>
            <a:picLocks noChangeAspect="1"/>
          </p:cNvPicPr>
          <p:nvPr userDrawn="1"/>
        </p:nvPicPr>
        <p:blipFill>
          <a:blip r:embed="rId1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6336" y="0"/>
            <a:ext cx="1547664" cy="83996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bg1"/>
                </a:solidFill>
              </a:defRPr>
            </a:lvl1pPr>
          </a:lstStyle>
          <a:p>
            <a:fld id="{C356084E-E324-445A-9A88-EE15912199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png"/><Relationship Id="rId7" Type="http://schemas.openxmlformats.org/officeDocument/2006/relationships/image" Target="../media/image4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pandia.ru/text/category/1_sentyabrya/" TargetMode="External"/><Relationship Id="rId7" Type="http://schemas.openxmlformats.org/officeDocument/2006/relationships/hyperlink" Target="http://pandia.ru/text/category/programmi_meropriyatij/" TargetMode="External"/><Relationship Id="rId12" Type="http://schemas.openxmlformats.org/officeDocument/2006/relationships/image" Target="../media/image10.jpeg"/><Relationship Id="rId2" Type="http://schemas.openxmlformats.org/officeDocument/2006/relationships/hyperlink" Target="http://pandia.ru/text/category/31_avgust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andia.ru/text/category/istochniki_finansirovaniya/" TargetMode="External"/><Relationship Id="rId11" Type="http://schemas.openxmlformats.org/officeDocument/2006/relationships/image" Target="../media/image15.jpeg"/><Relationship Id="rId5" Type="http://schemas.openxmlformats.org/officeDocument/2006/relationships/hyperlink" Target="http://pandia.ru/text/category/20_avgusta/" TargetMode="External"/><Relationship Id="rId10" Type="http://schemas.openxmlformats.org/officeDocument/2006/relationships/image" Target="../media/image14.jpeg"/><Relationship Id="rId4" Type="http://schemas.openxmlformats.org/officeDocument/2006/relationships/hyperlink" Target="http://pandia.ru/text/category/1_iyunya/" TargetMode="External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3B80F-A419-8D4C-B46E-5676DA2D9CE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ЛЕНИНОГОРСКИЙ МУНИЦИПАЛЬНЫЙ РАЙОН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3886200"/>
            <a:ext cx="7858180" cy="1752600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ГАДЕЛШИНА ГУЛЬНАРА МИНГАЗЕТДИНОВНА, МЕТОДИСТ ПО НАЧАЛЬНОМУ ОБРАЗОВАНИЮ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-9329" y="2998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1714480" y="214290"/>
            <a:ext cx="6027582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755576" y="71426"/>
            <a:ext cx="7429552" cy="571504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Успеваемость</a:t>
            </a:r>
            <a:endParaRPr lang="ru-RU" sz="28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>
          <a:xfrm>
            <a:off x="500034" y="1071546"/>
            <a:ext cx="8229600" cy="474027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 классы</a:t>
            </a:r>
          </a:p>
          <a:p>
            <a:pPr algn="ctr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</a:t>
            </a:r>
          </a:p>
          <a:p>
            <a:endParaRPr lang="ru-RU" dirty="0">
              <a:solidFill>
                <a:srgbClr val="2D2965"/>
              </a:solidFill>
            </a:endParaRPr>
          </a:p>
        </p:txBody>
      </p:sp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71472" y="2071679"/>
          <a:ext cx="8143933" cy="2326019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3000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59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05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3708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86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Предметы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75,6%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82,8%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+7,2%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3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Русский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язык</a:t>
                      </a:r>
                      <a:endParaRPr lang="en-US" sz="1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600" b="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74,2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79,4%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+5,2%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81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Литературное чтение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82%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89%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+7%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00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Окружающий </a:t>
                      </a: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мир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83%</a:t>
                      </a:r>
                      <a:endParaRPr lang="ru-RU" sz="16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 pitchFamily="18" charset="0"/>
                          <a:cs typeface="Times New Roman" pitchFamily="18" charset="0"/>
                        </a:rPr>
                        <a:t>+6,3</a:t>
                      </a:r>
                      <a:r>
                        <a:rPr lang="ru-RU" sz="1600" b="0" dirty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571472" y="4442120"/>
            <a:ext cx="8143932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Выводы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 детей, играющих в шахматы, скорость интеллектуальной реакции выше по сравнению с детьми, которые не занимаются шахматами. Они легче запоминают правила, пересказывают тексты, грамотнее пишут во время списывания текстов.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(Т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аблица основана на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наблюдениях, исследованиях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учителей района в сравнении результатов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обучения учащихся вторых классов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2016 году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и в данном учебном году, когда уже учащихся обучали путем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интеграции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с шахматами)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2" name="Рисунок 11"/>
          <p:cNvPicPr/>
          <p:nvPr/>
        </p:nvPicPr>
        <p:blipFill>
          <a:blip r:embed="rId3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абличка 7"/>
          <p:cNvSpPr/>
          <p:nvPr/>
        </p:nvSpPr>
        <p:spPr>
          <a:xfrm>
            <a:off x="1428728" y="214290"/>
            <a:ext cx="6000792" cy="714380"/>
          </a:xfrm>
          <a:prstGeom prst="plaque">
            <a:avLst/>
          </a:prstGeom>
          <a:solidFill>
            <a:srgbClr val="564FB7"/>
          </a:solidFill>
          <a:ln w="57150"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24"/>
            </a:avLst>
          </a:prstGeom>
          <a:solidFill>
            <a:srgbClr val="564FB7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57224" y="428604"/>
            <a:ext cx="7429552" cy="2857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Успеваемость </a:t>
            </a:r>
            <a:endParaRPr lang="ru-RU" sz="2800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282" y="1000108"/>
          <a:ext cx="8786875" cy="5677783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2669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445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5717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1544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учебный год (1 класс)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учебный год (1 класс)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Динамика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СПРАВЛЯЮТСЯ    ЛЕГКО 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СПРАВЛЯЮТСЯ    ЛЕГКО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00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-решение логических задач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60%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+20%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800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-развитие вычислительных навыков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65%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Испытывали большие трудности в решении логических задач и задач повышенной сложности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Значительно развита способность к быстрому восприятию трудных задач, в том числе логических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+15%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072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1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-запоминание словарных слов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+15%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75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-развитие творческих способностей (написание мини-сочинений, стихов)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+20%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144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ЛИТЕРАТУРНОЕ ЧТЕНИЕ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551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-при изучении звуков (характеристика звука)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70%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cs typeface="Times New Roman" pitchFamily="18" charset="0"/>
                        </a:rPr>
                        <a:t>Большинство ребят затруднялись в восстановлении деформированного текста, на делении текста на части, определение частей текста.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85%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Ребята, занимающиеся шахматами, имеют способность быстрого восприятия текста, умеют анализировать события, предугадывать возможные последующие события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+15%</a:t>
                      </a:r>
                    </a:p>
                  </a:txBody>
                  <a:tcPr marL="39318" marR="3931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pic>
        <p:nvPicPr>
          <p:cNvPr id="7" name="Picture 4" descr="http://yazarlikyazilimi.meb.gov.tr/Materyal/mardin/satranc/resimler/k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6710" y="5786454"/>
            <a:ext cx="1162536" cy="869965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3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04533"/>
            <a:ext cx="8229600" cy="681261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Технологическая направленность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E:\Моё шахматы\IMG_144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57" y="852029"/>
            <a:ext cx="2845458" cy="143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834761"/>
            <a:ext cx="2880319" cy="145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834761"/>
            <a:ext cx="2952328" cy="145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Рисунок 8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945188" y="2357430"/>
            <a:ext cx="2198812" cy="1428760"/>
          </a:xfrm>
          <a:prstGeom prst="rect">
            <a:avLst/>
          </a:prstGeom>
        </p:spPr>
      </p:pic>
      <p:pic>
        <p:nvPicPr>
          <p:cNvPr id="11" name="Содержимое 10" descr="IMG_20171206_102311.jpg"/>
          <p:cNvPicPr>
            <a:picLocks noChangeAspect="1"/>
          </p:cNvPicPr>
          <p:nvPr/>
        </p:nvPicPr>
        <p:blipFill>
          <a:blip r:embed="rId7" cstate="print"/>
          <a:srcRect r="1452" b="-1039"/>
          <a:stretch>
            <a:fillRect/>
          </a:stretch>
        </p:blipFill>
        <p:spPr>
          <a:xfrm>
            <a:off x="6944777" y="5324961"/>
            <a:ext cx="2199223" cy="153303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2285992"/>
            <a:ext cx="6929454" cy="4624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 среди учителей начальных классов проводится мониторинг по образовательным запросам. В 2017 году в мае выявилось, что 73% учителей начальных классов заинтересовались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межпредметной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интеграцией, так как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интегративное обучение является одной из концептуальных идей современной школы.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этот же год связались с инициаторами нашего проекта А.Н.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Костьевым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президентом Международного шахматного союза г. Москвы, Э.Э.Уманской,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генеральным директором АНО Центра интеллектуальной культуры и спорта «Каисса» г.Москвы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Они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провели с учителями начальных классов заседание «Круглого стола», где рассказали о сути проекта «Шахматный всеобуч» и предложили району стать экспериментальной площадкой по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межпредметной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интеграции с шахматами. Был создан координационный совет, разработана дорожная карта. До сентября 2018 года мы изучали литературу, лучшие практики шахматного образования в школе, обучали учителей первоначальным азам шахматной игры, разрабатывали конспекты интегрированных уроков для апробации, посещали уроки с целью методического сопровождения. При разработке уроков методическая помощь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учителям была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оказана ИРО РТ в лице Г. Р.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Хамитовой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заведующей кафедрой дошкольного и начального общего образования. С сентября 2018 года во всех 1 классах общеобразовательных учреждениях муниципального района введена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межпредметная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интеграция с шахматами. Ежегодно учителя увлекают первоклассников в мир шахмат, в соответствии с целью проекта. Дальнейшую работу с детьми по обучению шахматам продолжают уже специалисты - тренера шахматной школы. На высоком методическом уровне ежегодно проходят Международные научно – практические конференции, республиканские, зональные семинары – практикумы по теме «Шахматы в школе». Учителя муниципального района с удовольствием распространяют положительный педагогический опыт по данному направлению. За три года обучения созданы 3 сборника конспектов апробированных уроков. В данном учебном году разрабатывается 4 сборник. Урок каждого учителя района включен в муниципальный сборник, что способствует успешности, развитию творчества учителей.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print"/>
          <a:srcRect l="22964" t="17344" r="47704" b="6250"/>
          <a:stretch>
            <a:fillRect/>
          </a:stretch>
        </p:blipFill>
        <p:spPr bwMode="auto">
          <a:xfrm>
            <a:off x="8001024" y="3857628"/>
            <a:ext cx="114297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9" cstate="print"/>
          <a:srcRect l="32372" t="16360" r="37189" b="6250"/>
          <a:stretch>
            <a:fillRect/>
          </a:stretch>
        </p:blipFill>
        <p:spPr bwMode="auto">
          <a:xfrm>
            <a:off x="6929454" y="3857628"/>
            <a:ext cx="100013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9281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2610"/>
            <a:ext cx="6408712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Направленность на педагогическое просвещение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984" y="1140390"/>
            <a:ext cx="5928938" cy="5717610"/>
          </a:xfrm>
        </p:spPr>
        <p:txBody>
          <a:bodyPr>
            <a:normAutofit/>
          </a:bodyPr>
          <a:lstStyle/>
          <a:p>
            <a:pPr indent="-247650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Мастер-классы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Методические, профессиональные конкурсы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«Круглых столов»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Семинары – практикумы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семинары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посещения уроков с последующим обсуждением их результатов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– практические конференции различного уровня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Методическое консультирование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Педагогические чтения, мастерские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Деловые игры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ринг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Индивидуальное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тематическое консультирование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методических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объединений</a:t>
            </a:r>
          </a:p>
          <a:p>
            <a:pPr indent="-247650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Психологическо- педагогическое 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просвещение педагогов (лекции, семинары)</a:t>
            </a:r>
          </a:p>
          <a:p>
            <a:pPr indent="-247650"/>
            <a:r>
              <a:rPr lang="ru-RU" sz="17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Тренинговые</a:t>
            </a:r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занятия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i="1" dirty="0"/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1140390"/>
            <a:ext cx="822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-261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SDC15192.JPG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084168" y="1086330"/>
            <a:ext cx="2818656" cy="1699728"/>
          </a:xfrm>
          <a:prstGeom prst="rect">
            <a:avLst/>
          </a:prstGeom>
        </p:spPr>
      </p:pic>
      <p:pic>
        <p:nvPicPr>
          <p:cNvPr id="10" name="Содержимое 5" descr="DSC05228.JPG"/>
          <p:cNvPicPr>
            <a:picLocks noGrp="1"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6084168" y="2857496"/>
            <a:ext cx="2818656" cy="1738041"/>
          </a:xfrm>
          <a:prstGeom prst="rect">
            <a:avLst/>
          </a:prstGeom>
        </p:spPr>
      </p:pic>
      <p:pic>
        <p:nvPicPr>
          <p:cNvPr id="11" name="Picture 4" descr="C:\Users\Валера\Desktop\юбилей\hrxt1htFXE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714884"/>
            <a:ext cx="2818656" cy="197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011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472" y="-52257"/>
            <a:ext cx="6552728" cy="1448684"/>
          </a:xfrm>
        </p:spPr>
        <p:txBody>
          <a:bodyPr>
            <a:normAutofit/>
          </a:bodyPr>
          <a:lstStyle/>
          <a:p>
            <a:pPr algn="l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Координационный совет по развитию шахматного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800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524472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rcRect l="5632" t="7065" r="6922" b="7817"/>
          <a:stretch>
            <a:fillRect/>
          </a:stretch>
        </p:blipFill>
        <p:spPr>
          <a:xfrm>
            <a:off x="6201426" y="2143116"/>
            <a:ext cx="2857488" cy="21431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107504" y="1196752"/>
            <a:ext cx="88569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Ежегодные заседания «Круглых столов»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инициаторами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руководителями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проекта по результатам реализации проекта в рамках проведения «Международной научно – практической конференции»</a:t>
            </a:r>
            <a:endParaRPr lang="ru-RU" dirty="0"/>
          </a:p>
        </p:txBody>
      </p:sp>
      <p:pic>
        <p:nvPicPr>
          <p:cNvPr id="8" name="Picture 9" descr="C:\Users\ПК\Desktop\фото с телефона\IMG_20180104_142554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84565" y="4491601"/>
            <a:ext cx="2909455" cy="2169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 t="4931"/>
          <a:stretch>
            <a:fillRect/>
          </a:stretch>
        </p:blipFill>
        <p:spPr bwMode="auto">
          <a:xfrm>
            <a:off x="84565" y="2143116"/>
            <a:ext cx="2934072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DSC09670.JPG"/>
          <p:cNvPicPr>
            <a:picLocks noChangeAspect="1"/>
          </p:cNvPicPr>
          <p:nvPr/>
        </p:nvPicPr>
        <p:blipFill>
          <a:blip r:embed="rId6" cstate="print"/>
          <a:srcRect t="4077"/>
          <a:stretch>
            <a:fillRect/>
          </a:stretch>
        </p:blipFill>
        <p:spPr>
          <a:xfrm>
            <a:off x="3085450" y="2143117"/>
            <a:ext cx="2994994" cy="2143140"/>
          </a:xfrm>
          <a:prstGeom prst="rect">
            <a:avLst/>
          </a:prstGeom>
        </p:spPr>
      </p:pic>
      <p:pic>
        <p:nvPicPr>
          <p:cNvPr id="12" name="Рисунок 11" descr="C:\Documents and Settings\Admin\Local Settings\Temp\Rar$DI31.203\19.JPG"/>
          <p:cNvPicPr/>
          <p:nvPr/>
        </p:nvPicPr>
        <p:blipFill>
          <a:blip r:embed="rId7" cstate="print"/>
          <a:srcRect l="2498" t="16819"/>
          <a:stretch>
            <a:fillRect/>
          </a:stretch>
        </p:blipFill>
        <p:spPr bwMode="auto">
          <a:xfrm>
            <a:off x="6187778" y="4500570"/>
            <a:ext cx="2931016" cy="2190606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492875"/>
            <a:ext cx="2133600" cy="365125"/>
          </a:xfrm>
        </p:spPr>
        <p:txBody>
          <a:bodyPr/>
          <a:lstStyle/>
          <a:p>
            <a:fld id="{C356084E-E324-445A-9A88-EE159121992B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13" name="Рисунок 12" descr="C:\Users\ПК\Documents\видео 2 класса\IMG-20171022-WA0034.jpg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3071802" y="4500570"/>
            <a:ext cx="3000396" cy="22145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6581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7"/>
          <p:cNvSpPr>
            <a:spLocks noGrp="1"/>
          </p:cNvSpPr>
          <p:nvPr>
            <p:ph idx="1"/>
          </p:nvPr>
        </p:nvSpPr>
        <p:spPr>
          <a:xfrm>
            <a:off x="142844" y="1000132"/>
            <a:ext cx="6357982" cy="5643602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Интерактивная форма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(анкетирование, интервьюирование, диагностика, мониторинг);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Практические формы: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Конкурс : «Лучший мастер- класс»;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Конкурс «Лучший интегрированный урок»;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Научно – практические конференции, семинары – практикумы различного уровня;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Конкурс «Лучший учитель шахмат Лениногорска Республики Татарстан»;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Экспериментальная деятельность, управление проектами учащихся, учителей;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Дистанционная шахматная олимпиада «Белая пешка»;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Турнир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«Звездочки Каисса» (посвящен празднику победы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Умные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каникулы (подготовка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флешмопа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Турниры, конкурсы, встречи, беседы;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Музыкально – театральная деятельность;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Организация шахматных недель.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>       Просветительская форма: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Сайт управления образования,  сайты общеобразовательных учреждений, местные СМИ, </a:t>
            </a:r>
          </a:p>
          <a:p>
            <a:pPr marL="265113" indent="-265113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педагогические сайты, турнирные таблицы командных и личных первенств, методические пособия;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Организация родительской общественности для помощи в реализации проекта.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Сетевое взаимодействие: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- АНО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ЦИКС «Каисса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», город Москва;</a:t>
            </a:r>
            <a:endParaRPr lang="ru-RU" sz="4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1463" indent="-182563">
              <a:lnSpc>
                <a:spcPct val="120000"/>
              </a:lnSpc>
              <a:buNone/>
            </a:pPr>
            <a:r>
              <a:rPr lang="ru-RU" sz="4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b="1" dirty="0" smtClean="0"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платформа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интерактивной образовательной программы </a:t>
            </a:r>
            <a:r>
              <a:rPr lang="ru-RU" sz="4900" dirty="0" err="1">
                <a:latin typeface="Times New Roman" pitchFamily="18" charset="0"/>
                <a:cs typeface="Times New Roman" pitchFamily="18" charset="0"/>
              </a:rPr>
              <a:t>Chess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Matec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, шахматная олимпиада «Белая пешка»;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-Федерации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Шахмат России «Шахматный всеобуч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», город Москва;</a:t>
            </a:r>
          </a:p>
          <a:p>
            <a:pPr marL="358775" indent="-179388">
              <a:lnSpc>
                <a:spcPct val="120000"/>
              </a:lnSpc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-ИРО РТ, методическое сопровождение  </a:t>
            </a:r>
            <a:r>
              <a:rPr lang="ru-RU" sz="49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интеграции с шахматами.</a:t>
            </a:r>
            <a:endParaRPr lang="ru-RU" sz="4900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16632"/>
            <a:ext cx="6056626" cy="76683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010400" y="6564337"/>
            <a:ext cx="2133600" cy="365125"/>
          </a:xfrm>
        </p:spPr>
        <p:txBody>
          <a:bodyPr/>
          <a:lstStyle/>
          <a:p>
            <a:fld id="{C356084E-E324-445A-9A88-EE159121992B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13" b="8717"/>
          <a:stretch>
            <a:fillRect/>
          </a:stretch>
        </p:blipFill>
        <p:spPr>
          <a:xfrm>
            <a:off x="6429388" y="1000132"/>
            <a:ext cx="1285884" cy="1571636"/>
          </a:xfrm>
          <a:prstGeom prst="rect">
            <a:avLst/>
          </a:prstGeom>
        </p:spPr>
      </p:pic>
      <p:pic>
        <p:nvPicPr>
          <p:cNvPr id="10" name="Рисунок 9" descr="C:\Documents and Settings\Admin\Мои документы\Шахматы\IMG-20191021-WA0033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1000132"/>
            <a:ext cx="121441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C:\Documents and Settings\Admin\Local Settings\Temp\Rar$DI02.500\IMG_312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2677063"/>
            <a:ext cx="2571768" cy="172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Admin\Local Settings\Temp\Rar$DI04.094\DSC_2557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65107" y="4558328"/>
            <a:ext cx="257176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1057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238622" cy="100010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 педагогов в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85720" y="1000108"/>
            <a:ext cx="8501122" cy="4134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условий качественной реализации проекта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всеобуч»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педагог-профессионал. В связи с чем созданы условия для профессионального роста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75% учителей начальных классов прошли обучение шахматам в Шахматной школе, 25% пройдут в данном учебном году.</a:t>
            </a:r>
            <a:r>
              <a:rPr lang="ru-RU" sz="1400" dirty="0" smtClean="0"/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данного проекта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системе повышают свою квалификацию посредством участия в методических мероприятиях: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семинарах - практикумах,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мастер-классах, интерактивных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площадках, научно – практических конференциях.</a:t>
            </a:r>
          </a:p>
          <a:p>
            <a:pPr algn="just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«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Шахматный всеобуч» позволяет: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Увеличить количество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учителей,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вовлеченных в совместные мероприятия по шахматной деятельности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100% охватом;</a:t>
            </a:r>
          </a:p>
          <a:p>
            <a:pPr algn="just">
              <a:buFont typeface="+mj-lt"/>
              <a:buAutoNum type="arabicPeriod"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работникам участие в проекте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приобрести новый опыт по организации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межпредметной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интеграции с шахматами и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его на различных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уровнях. Развивает презентабельность. </a:t>
            </a: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Педагогическим работникам участие в проекте позволяет приобрести новый опыт работы в творческих, проблемных группах, опыт сотрудничества, партнерства. Развивает координационную, диагностическую направленность.</a:t>
            </a: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Documents and Settings\Admin\Мои документы\Письма школам и для сайта\Статья ММО учителей начальных классов национальных школ\DSC_044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0528" y="4293096"/>
            <a:ext cx="236729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C:\Documents and Settings\Admin\Local Settings\Temp\Rar$DI11.531\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293096"/>
            <a:ext cx="2421277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40600" y="4293096"/>
            <a:ext cx="1537792" cy="230425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15"/>
          <a:stretch>
            <a:fillRect/>
          </a:stretch>
        </p:blipFill>
        <p:spPr>
          <a:xfrm>
            <a:off x="7234731" y="4293096"/>
            <a:ext cx="1552111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015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972725" cy="67860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Инновационная направленность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79511" y="1212623"/>
            <a:ext cx="8856985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Интеграция  образовательного процесса и внеурочной деятельности в рамках ФГОС НОО  с шахматами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осуществляется с помощью модели Э.Э.Уманской, директора АНО ЦИКС «Каисса» города Москвы, доктора делового администрирования в менеджменте, профессора образования, по методическим пособиям «Шахматы. Первый год обучения». Предложенная модель не требует введения курса «Шахматы», как отдельного   учебного  предмета, а предполагает  интегрированный подход к обучению шахматам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Идея интегративного образования – одна из концептуальных идей современной школы. Непрерывное шахматное образование в Лениногорском районе рассматривается как четко структурированная система интегративного образования, как  процесс и результат достижения  целостности содержания образования за счет установления внутри- и междисциплинарных связей,  взаимодействия между различными образовательными программами вследствие чего, образующих непрерывное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социокультурное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пространство интеллектуального развития ребенка по индивидуальным образовательным маршрутам.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-9329" y="2998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9124" y="3907976"/>
            <a:ext cx="2087092" cy="2307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 descr="E:\Моё шахматы\IMG_064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271"/>
          <a:stretch/>
        </p:blipFill>
        <p:spPr bwMode="auto">
          <a:xfrm>
            <a:off x="6786579" y="3907975"/>
            <a:ext cx="1889877" cy="230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Содержимое 6" descr="IMG_20171206_10213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285720" y="3907976"/>
            <a:ext cx="1897453" cy="230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C:\Documents and Settings\Admin\Мои документы\Шахматы\IMG-20191021-WA003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3907976"/>
            <a:ext cx="1857388" cy="2307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383062" cy="141763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Обоснованность, аргументированность выбора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214422"/>
            <a:ext cx="8711828" cy="4575171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давно мучительно ищет, как научить детей мыслить. При этом объем информации, которую вводят в стандарты обучения, постоянно увеличивается, а количество часов на изучение уменьшается. М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ожно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говорить о полноценном интеллектуальном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развитии?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различные определения интеллекта. Академик </a:t>
            </a:r>
            <a:r>
              <a:rPr lang="ru-RU" sz="5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Н.Н.Моисеев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утверждал, что «интеллект – это, прежде всего, целеполагание, планирование ресурсов и построение стратегии достижения цели». А это - алгоритм шахматной 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игры! Играя </a:t>
            </a:r>
            <a:r>
              <a:rPr lang="ru-RU" sz="5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шахматы, ребенок «в уме» мысленно планирует свои действия, продумывая ходы и их последствия. На каждом этапе шахматной партии происходит оценка позиции, ребенок задумывается, на языке психологов происходящий процесс называется анализом, это важнейший прием интеллектуальной деятельности. Исходя из полученных выводов, юный шахматист составляет план партии и начинает его осуществлять, происходит не что иное, как синтез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5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пытным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путём было установлено, что скорость интеллектуальной реакции у детей, активно играющих в шахматы, на 40% выше, чем у неиграющих детей. Шахматная игра дарит ребенку радость творчества, обогащает его духовный мир. Перейдя от взрослых к детям, удивительная игра стала средством воспитания и обучения, причем ненавязчивого, интересного, увлекательного. Экспериментальные исследования совпадают с выводами практиков: шахматная игра может занять определенное место в педагогическом процессе школы, ибо она учит школьников логически мыслить, запоминать, сравнивать, предвидеть конечный результат, планировать свою деятельность, дисциплинирует мышление, воспитывает сосредоточенность, развивает память, воспитывает выдержку и уважение к партнеру по игре, учит учиться.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7" descr="C:\DOCUME~1\Admin\LOCALS~1\Temp\Rar$DR05.500\рис\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298" y="5200663"/>
            <a:ext cx="2374450" cy="1390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Documents and Settings\Admin\Local Settings\Temp\Rar$DI04.735\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96928" y="5193512"/>
            <a:ext cx="2403660" cy="14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E:\Моё шахматы\IMGA006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204177"/>
            <a:ext cx="2592288" cy="1402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697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642918"/>
            <a:ext cx="6786610" cy="409248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latin typeface="Times New Roman" panose="02020603050405020304" pitchFamily="18" charset="0"/>
                <a:cs typeface="Times New Roman" pitchFamily="18" charset="0"/>
              </a:rPr>
              <a:t>Плюсы интегративного подхода  непрерывного шахматного образования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" y="980728"/>
            <a:ext cx="8929718" cy="4857403"/>
          </a:xfrm>
        </p:spPr>
        <p:txBody>
          <a:bodyPr>
            <a:noAutofit/>
          </a:bodyPr>
          <a:lstStyle/>
          <a:p>
            <a:pPr indent="19050">
              <a:buNone/>
            </a:pP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Для ученика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и развитие более объективной и всесторонней картины мира, целостного мировоззрения и общей культуры.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Более заинтересованное, лично значимое и осмысленное восприятие знаний за счет понимания их нужности и социальной значимости (мотивация).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Возможности для развития интеллектуального творческого мышления.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Более активное применение своих знаний на практике, потому что знания легче обнаруживают свой прикладной характер.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 и развитие УУД.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Снятие перегрузки в учебном процессе.</a:t>
            </a:r>
          </a:p>
          <a:p>
            <a:pPr indent="19050">
              <a:buNone/>
            </a:pPr>
            <a:r>
              <a:rPr lang="ru-RU" sz="1400" b="1" i="1" u="sng" dirty="0" smtClean="0">
                <a:latin typeface="Times New Roman" pitchFamily="18" charset="0"/>
                <a:cs typeface="Times New Roman" pitchFamily="18" charset="0"/>
              </a:rPr>
              <a:t>Для педагогов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Адекватность современному уровню научных представлений о мире.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Возможность развернуть перед учеником многомерную картину мира в динамике, во множественных взаимосвязях.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Расширение «горизонтов» в преподавании «собственного» предмета и осуществление новых перспектив деятельности. Учитель по-новому видит и раскрывает свой предмет, яснее осознавая его соотношение с другими науками.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Стимул к поиску новых методических форм взаимодействия с учеником (педагогом), соответствующих интегративному подходу.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Объединение усилий разных специалистов в решении общих проблем, возможность учета ценностных ориентаций и мотивации обучаемых.</a:t>
            </a:r>
          </a:p>
          <a:p>
            <a:pPr lvl="0"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Формирование, развитие и воспитание личности с учетом ее познавательных намерений, способностей и возможностей.</a:t>
            </a:r>
          </a:p>
          <a:p>
            <a:pPr indent="-247650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Получение качественно нового педагогического результата.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7143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02946"/>
            <a:ext cx="6239616" cy="778098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проекта «Шахматный всеобуч» реализуется с участниками проекта через следующие цели и задачи: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2"/>
            <a:ext cx="8715436" cy="464347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64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Целевая аудитория проекта: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учителя начальных классов, учителя музыки, изобразительного искусства, технологии, английского языка, педагоги дополнительного образования;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учащиеся начальных классов и их родители.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Цель проекта</a:t>
            </a:r>
            <a:r>
              <a:rPr lang="ru-RU" sz="5600" b="1" i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5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творческой деятельности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учителей,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преподающих интегрированные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учебные занятия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 шахматами в школах района, поддержка новых технологий введения шахмат в общеобразовательные учреждения, рост профессионального мастерства учителей и распространение передового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педагогического опыта, повышение интереса учащихся и родителей к шахматам.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  </a:t>
            </a:r>
            <a:endParaRPr lang="ru-RU" sz="5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b="1" i="1" u="sng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5600" b="1" i="1" u="sng" dirty="0">
                <a:latin typeface="Times New Roman" pitchFamily="18" charset="0"/>
                <a:cs typeface="Times New Roman" pitchFamily="18" charset="0"/>
              </a:rPr>
              <a:t>   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    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выявление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, изучение, обсуждение лучшей практики, передового опыта;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-создание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наилучших разработок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уроков, внеурочных занятий учителей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начальных классов на электронных и бумажных носителях 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-организация конкурсов, турниров среди учителей и учащихся начальных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 на шахматную тематику;</a:t>
            </a:r>
            <a:endParaRPr lang="ru-RU" sz="5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-проведение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научно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–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практических конференций, семинаров- практикумов, мастер- классов различного уровня по проблемам обучения шахматам в школах в форме интеграции учебных предметов с шахматами; </a:t>
            </a:r>
            <a:endParaRPr lang="ru-RU" sz="56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-обогащение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постоянно действующего сайта муниципального образования «Шахматы в школе»;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-организация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обучающих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семинаров, совещаний </a:t>
            </a:r>
            <a:r>
              <a:rPr lang="ru-RU" sz="56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для учителей 1 </a:t>
            </a: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классов по проблеме интеграции учебных предметов с шахматами;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-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разработка и внедрение эффективной системы организации и проведения </a:t>
            </a:r>
            <a:r>
              <a:rPr lang="ru-RU" sz="5600" dirty="0" err="1" smtClean="0">
                <a:latin typeface="Times New Roman" pitchFamily="18" charset="0"/>
                <a:cs typeface="Times New Roman" pitchFamily="18" charset="0"/>
              </a:rPr>
              <a:t>межпредметной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интеграции с шахматами;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-содействие развитию гармоничной личности ребенка;</a:t>
            </a:r>
            <a:endParaRPr lang="ru-RU" sz="5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FontTx/>
              <a:buChar char="-"/>
              <a:defRPr/>
            </a:pPr>
            <a:r>
              <a:rPr lang="ru-RU" sz="5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дистанционных курсов повышения шахматной квалификации учителей на постоянно действующем портале </a:t>
            </a:r>
            <a:r>
              <a:rPr lang="ru-RU" sz="5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ФШР 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«Шахматный всеобуч» (руководители: А.Н. </a:t>
            </a:r>
            <a:r>
              <a:rPr lang="ru-RU" sz="56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Костьев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 президент Международного шахматного союза, г. Москва;   </a:t>
            </a:r>
            <a:r>
              <a:rPr lang="ru-RU" sz="5600" dirty="0" err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Э.Э.Уманская</a:t>
            </a:r>
            <a:r>
              <a:rPr lang="ru-RU" sz="5600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5600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генеральный директор АНО Центр интеллектуальной культуры и спорта «Каисса</a:t>
            </a:r>
            <a:r>
              <a:rPr lang="ru-RU" sz="56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»).</a:t>
            </a:r>
            <a:r>
              <a:rPr lang="ru-RU" sz="5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5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Aft>
                <a:spcPts val="0"/>
              </a:spcAft>
              <a:buFontTx/>
              <a:buChar char="-"/>
            </a:pPr>
            <a:endParaRPr lang="ru-RU" sz="66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5929354" cy="1052736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7646" y="938192"/>
            <a:ext cx="8501122" cy="5554683"/>
          </a:xfrm>
        </p:spPr>
        <p:txBody>
          <a:bodyPr>
            <a:normAutofit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Срок реализации проекта – 3 года</a:t>
            </a:r>
            <a:r>
              <a:rPr lang="ru-RU" sz="1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Деятельность по разработке, планированию и реализации проекта предполагает следующие этапы: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этап: подготовительный (с 1 июня 2018 г. по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tooltip="31 августа"/>
              </a:rPr>
              <a:t>1а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вгуста 2019 г.)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этап: основной (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1 сентября"/>
              </a:rPr>
              <a:t>1 сентября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2019 г. 31 мая 2020 г.)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этап: заключительный (с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1 июня"/>
              </a:rPr>
              <a:t>1 июня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2020 г. по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20 августа"/>
              </a:rPr>
              <a:t>20 августа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2021г.).</a:t>
            </a:r>
          </a:p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Подготовительный этап включает в себя: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  Оформление концепции проекта.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  Поиск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Источники финансирования"/>
              </a:rPr>
              <a:t>источников финансирования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i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Основной этап включает в себя:</a:t>
            </a:r>
            <a:endParaRPr lang="ru-RU" sz="1400" i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Программы мероприятий"/>
              </a:rPr>
              <a:t>программы мероприятий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проекта в указанные сроки.</a:t>
            </a:r>
            <a:endParaRPr lang="ru-RU" sz="1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Заключительный этап включает в себя:</a:t>
            </a: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Подготовка отчета о реализации проекта, публикации в СМИ и на сайте ОУ, планирование дальнейших перспектив развития проекта.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перспективе данный опыт реализации проекта может быть распространен в общеобразовательных учреждениях  Республики Татарстан, России.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Проект находится на этапе заключения.  Цель и задачи подготовительного и основного этапа реализованы полностью.  Руководители проекта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А.Н.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Костьев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президент Международного шахматного союза, г. Москва;   Э.Э.Уманская,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генеральный директор АНО Центр интеллектуальной культуры и спорта «Каисса», г.Москва,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отмечают успешность  реализации  двух этапов проекта.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8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428728" cy="838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5130972"/>
            <a:ext cx="237626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DOCUME~1\Admin\LOCALS~1\Temp\Rar$DR81.266\рис\18.JPG"/>
          <p:cNvPicPr>
            <a:picLocks noChangeAspect="1" noChangeArrowheads="1"/>
          </p:cNvPicPr>
          <p:nvPr/>
        </p:nvPicPr>
        <p:blipFill>
          <a:blip r:embed="rId10" cstate="print"/>
          <a:srcRect t="2585"/>
          <a:stretch>
            <a:fillRect/>
          </a:stretch>
        </p:blipFill>
        <p:spPr bwMode="auto">
          <a:xfrm>
            <a:off x="5929322" y="1571612"/>
            <a:ext cx="2686702" cy="1661691"/>
          </a:xfrm>
          <a:prstGeom prst="rect">
            <a:avLst/>
          </a:prstGeom>
          <a:noFill/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8524" y="5163922"/>
            <a:ext cx="2583693" cy="1558434"/>
          </a:xfrm>
          <a:prstGeom prst="rect">
            <a:avLst/>
          </a:prstGeom>
        </p:spPr>
      </p:pic>
      <p:pic>
        <p:nvPicPr>
          <p:cNvPr id="11" name="Picture 7" descr="C:\DOCUME~1\Admin\LOCALS~1\Temp\Rar$DR05.500\рис\1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143240" y="5143512"/>
            <a:ext cx="2571768" cy="15716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7</a:t>
            </a:fld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357158" y="714356"/>
          <a:ext cx="828680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/>
          <p:cNvPicPr/>
          <p:nvPr/>
        </p:nvPicPr>
        <p:blipFill>
          <a:blip r:embed="rId6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090" y="152400"/>
            <a:ext cx="6222278" cy="646634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реализации проекта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6084E-E324-445A-9A88-EE159121992B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>
          <a:blip r:embed="rId2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357290" cy="8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928670"/>
            <a:ext cx="87154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оценку эффективности взяты показатели: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Сохранность контингента.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Диагностика развития логики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компетентности.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Личные достижения учащихся.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Сохранность контингента составляет: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 2018 года 100% охват учащихся и учителей1 классов муниципального района, на основании анкетирования родителей учащихся 1 классов;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данным мониторинга освоения программы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годов обучения составляет высокий уровень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%, средний уровень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55%.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Достигнута положительная динамика по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компетентности учащихся: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личностные: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познавательные: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69%,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культурные: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66%.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по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первому, второму, третьему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году обучения доказывает эффективность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данного проекта.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 всех показателей имеет устойчивую положительную динамику, что подтверждается высоким качеством показателей участия воспитанников в шахматных турнирах, различных конкурсах, научно - практических конференциях. Представленные средства обучения способствуют общему и интеллектуальному развитию детей при обучении их игре в шахматы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27 апреля 2020 года 364 учащихся 1-2 классов приняли участие дистанционно в шахматной олимпиаде «Белая пешка» и показали высокие результаты. Заинтересованность и активность учащихся и их родителей шахматами возросла, что и является целью данного проекта.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113" y="4897863"/>
            <a:ext cx="1941505" cy="1800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7718" y="4897863"/>
            <a:ext cx="1937313" cy="18002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9921" y="4875237"/>
            <a:ext cx="2145420" cy="1800200"/>
          </a:xfrm>
          <a:prstGeom prst="rect">
            <a:avLst/>
          </a:prstGeom>
        </p:spPr>
      </p:pic>
      <p:pic>
        <p:nvPicPr>
          <p:cNvPr id="14" name="Рисунок 13" descr="1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4872056"/>
            <a:ext cx="2269486" cy="18260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85852" y="0"/>
            <a:ext cx="65990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Внеурочная деятельность:</a:t>
            </a:r>
          </a:p>
          <a:p>
            <a:pPr algn="ctr"/>
            <a:r>
              <a:rPr lang="ru-RU" sz="2800" dirty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dirty="0" smtClean="0">
                <a:solidFill>
                  <a:srgbClr val="00518E"/>
                </a:solidFill>
                <a:latin typeface="Times New Roman" pitchFamily="18" charset="0"/>
                <a:cs typeface="Times New Roman" pitchFamily="18" charset="0"/>
              </a:rPr>
              <a:t>урниры взрослых и детей</a:t>
            </a:r>
            <a:endParaRPr lang="ru-RU" sz="2800" dirty="0">
              <a:solidFill>
                <a:srgbClr val="00518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9592" y="4293096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87624" y="692697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15074" y="3071810"/>
            <a:ext cx="2714644" cy="234421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4678" y="1071546"/>
            <a:ext cx="2857520" cy="192882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071810"/>
            <a:ext cx="2857520" cy="23442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4282" y="1071546"/>
            <a:ext cx="2857520" cy="1928826"/>
          </a:xfrm>
          <a:prstGeom prst="rect">
            <a:avLst/>
          </a:prstGeom>
        </p:spPr>
      </p:pic>
      <p:pic>
        <p:nvPicPr>
          <p:cNvPr id="10" name="Рисунок 9" descr="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15074" y="1071546"/>
            <a:ext cx="2714644" cy="1928826"/>
          </a:xfrm>
          <a:prstGeom prst="rect">
            <a:avLst/>
          </a:prstGeom>
        </p:spPr>
      </p:pic>
      <p:pic>
        <p:nvPicPr>
          <p:cNvPr id="13" name="Рисунок 12" descr="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14678" y="3071810"/>
            <a:ext cx="2857520" cy="2344212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8">
            <a:lum/>
          </a:blip>
          <a:srcRect l="26885" t="6667" r="31148" b="3636"/>
          <a:stretch>
            <a:fillRect/>
          </a:stretch>
        </p:blipFill>
        <p:spPr bwMode="auto">
          <a:xfrm>
            <a:off x="0" y="0"/>
            <a:ext cx="1714480" cy="10001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214282" y="5357826"/>
            <a:ext cx="86439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 rot="10800000" flipV="1">
            <a:off x="214282" y="5416022"/>
            <a:ext cx="871543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Внеурочная деятельность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шахматному образованию позволяет: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-расширить возможности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реализации шахматного образования в современных форматах образовательной деятельности: проектные недели, исследовательские работы, театральные постановки, шахматные праздники;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-использовать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модели организации шахматного образования как основы позитивной социализации детей в форме ученических сообществ, ученического самоуправления, волонтерского движения и социальных акций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727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3392</TotalTime>
  <Words>1902</Words>
  <Application>Microsoft Office PowerPoint</Application>
  <PresentationFormat>Экран (4:3)</PresentationFormat>
  <Paragraphs>200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ЛЕНИНОГОРСКИЙ МУНИЦИПАЛЬНЫЙ РАЙОН</vt:lpstr>
      <vt:lpstr>Инновационная направленность проекта</vt:lpstr>
      <vt:lpstr>Обоснованность, аргументированность выбора проекта</vt:lpstr>
      <vt:lpstr>Плюсы интегративного подхода  непрерывного шахматного образования </vt:lpstr>
      <vt:lpstr>Содержание проекта «Шахматный всеобуч» реализуется с участниками проекта через следующие цели и задачи:</vt:lpstr>
      <vt:lpstr>Этапы реализации проекта</vt:lpstr>
      <vt:lpstr>Слайд 7</vt:lpstr>
      <vt:lpstr>Мониторинг реализации проекта</vt:lpstr>
      <vt:lpstr>Слайд 9</vt:lpstr>
      <vt:lpstr> Успеваемость</vt:lpstr>
      <vt:lpstr>Успеваемость </vt:lpstr>
      <vt:lpstr>Технологическая направленность</vt:lpstr>
      <vt:lpstr>Направленность на педагогическое просвещение</vt:lpstr>
      <vt:lpstr>Координационный совет по развитию шахматного образования</vt:lpstr>
      <vt:lpstr>Формы реализации проекта</vt:lpstr>
      <vt:lpstr>Активность педагогов в реализации проекта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РС</dc:creator>
  <cp:lastModifiedBy>Admin</cp:lastModifiedBy>
  <cp:revision>571</cp:revision>
  <cp:lastPrinted>2019-09-11T08:09:03Z</cp:lastPrinted>
  <dcterms:created xsi:type="dcterms:W3CDTF">2019-08-06T11:41:14Z</dcterms:created>
  <dcterms:modified xsi:type="dcterms:W3CDTF">2020-06-25T10:24:04Z</dcterms:modified>
</cp:coreProperties>
</file>